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7"/>
  </p:notesMasterIdLst>
  <p:sldIdLst>
    <p:sldId id="270" r:id="rId2"/>
    <p:sldId id="259" r:id="rId3"/>
    <p:sldId id="262" r:id="rId4"/>
    <p:sldId id="273" r:id="rId5"/>
    <p:sldId id="272" r:id="rId6"/>
    <p:sldId id="274" r:id="rId7"/>
    <p:sldId id="275" r:id="rId8"/>
    <p:sldId id="278" r:id="rId9"/>
    <p:sldId id="268" r:id="rId10"/>
    <p:sldId id="260" r:id="rId11"/>
    <p:sldId id="265" r:id="rId12"/>
    <p:sldId id="261" r:id="rId13"/>
    <p:sldId id="277" r:id="rId14"/>
    <p:sldId id="264" r:id="rId15"/>
    <p:sldId id="263"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64" autoAdjust="0"/>
    <p:restoredTop sz="94660"/>
  </p:normalViewPr>
  <p:slideViewPr>
    <p:cSldViewPr>
      <p:cViewPr varScale="1">
        <p:scale>
          <a:sx n="97" d="100"/>
          <a:sy n="97" d="100"/>
        </p:scale>
        <p:origin x="-102"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74E9EF5-3704-49FB-A998-6E3B3DE1FCEC}" type="datetimeFigureOut">
              <a:rPr lang="ru-RU"/>
              <a:pPr>
                <a:defRPr/>
              </a:pPr>
              <a:t>29.04.2020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F9C77B4-4396-4B7B-8A48-ED848AAADFF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F34747-7B2A-436D-9EDF-5512898F3434}" type="datetimeFigureOut">
              <a:rPr lang="ru-RU"/>
              <a:pPr>
                <a:defRPr/>
              </a:pPr>
              <a:t>29.04.2020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FFDF24C-91BD-4F1F-9F76-55785127978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D73F3F6-2E4B-46E3-8A23-B6E6EAF97291}" type="datetimeFigureOut">
              <a:rPr lang="ru-RU"/>
              <a:pPr>
                <a:defRPr/>
              </a:pPr>
              <a:t>29.04.2020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9472E65-3F30-41CA-825B-AF93629C64A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F386E06-9E13-4E62-9C74-D27EAD1F3EE7}" type="datetimeFigureOut">
              <a:rPr lang="ru-RU"/>
              <a:pPr>
                <a:defRPr/>
              </a:pPr>
              <a:t>29.04.2020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0C73C62-28CC-4305-A246-1C9229B974F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44FE50-971B-4091-B3FF-5930F9598154}" type="datetimeFigureOut">
              <a:rPr lang="ru-RU"/>
              <a:pPr>
                <a:defRPr/>
              </a:pPr>
              <a:t>29.04.2020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037B4B0-EBE6-40AD-9191-1297B8205C9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5A5C0AF-DEDE-4FC2-8BCB-E198784EC8F3}" type="datetimeFigureOut">
              <a:rPr lang="ru-RU"/>
              <a:pPr>
                <a:defRPr/>
              </a:pPr>
              <a:t>29.04.2020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0DAB1FB-1D52-4E9B-8EA6-069F627A921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8765177-E96A-4DA7-B02F-C7C1C93196C3}" type="datetimeFigureOut">
              <a:rPr lang="ru-RU"/>
              <a:pPr>
                <a:defRPr/>
              </a:pPr>
              <a:t>29.04.2020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AA8DDE7-1E55-4394-8E19-60D76F7EB43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032DCB0-B575-4CBF-A940-F52DD02AA75B}" type="datetimeFigureOut">
              <a:rPr lang="ru-RU"/>
              <a:pPr>
                <a:defRPr/>
              </a:pPr>
              <a:t>29.04.2020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C346709-E010-47BE-B6D8-82CCA4704AC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0E2F640-440A-47EE-851D-C8B5241F726B}" type="datetimeFigureOut">
              <a:rPr lang="ru-RU"/>
              <a:pPr>
                <a:defRPr/>
              </a:pPr>
              <a:t>29.04.2020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A9CCAE0-C2B2-4C4A-B868-B34EAE214B6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88F0FAD-76FE-41B4-8B7B-90F5DB16C2A1}" type="datetimeFigureOut">
              <a:rPr lang="ru-RU"/>
              <a:pPr>
                <a:defRPr/>
              </a:pPr>
              <a:t>29.04.2020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055032F-508B-4017-82C9-D4CC1B9CA31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E71B472-B4A3-4FEC-9DA6-AA68E1268F85}" type="datetimeFigureOut">
              <a:rPr lang="ru-RU"/>
              <a:pPr>
                <a:defRPr/>
              </a:pPr>
              <a:t>29.04.2020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92299F5-7DF4-4AAA-904C-F7065817420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AA3803B-3814-4D05-A3E7-81FD726BE687}" type="datetimeFigureOut">
              <a:rPr lang="ru-RU"/>
              <a:pPr>
                <a:defRPr/>
              </a:pPr>
              <a:t>29.04.2020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437D74A-DFD0-4CC2-9EF7-1FA75A34C98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15BC3C-FE7F-4B3E-A278-1BA6D1C7C379}" type="datetimeFigureOut">
              <a:rPr lang="ru-RU"/>
              <a:pPr>
                <a:defRPr/>
              </a:pPr>
              <a:t>29.04.2020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2E50C11-5787-491E-BCAE-47C6229E64B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776770" y="2028616"/>
            <a:ext cx="7590460" cy="2800767"/>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ru-RU" sz="8800" b="1" dirty="0">
                <a:ln>
                  <a:solidFill>
                    <a:schemeClr val="accent3">
                      <a:lumMod val="60000"/>
                      <a:lumOff val="40000"/>
                    </a:schemeClr>
                  </a:solidFill>
                </a:ln>
                <a:solidFill>
                  <a:schemeClr val="accent3">
                    <a:lumMod val="60000"/>
                    <a:lumOff val="40000"/>
                  </a:schemeClr>
                </a:solidFill>
                <a:effectLst>
                  <a:outerShdw blurRad="50800" dist="38100" dir="5400000" algn="t" rotWithShape="0">
                    <a:prstClr val="black">
                      <a:alpha val="40000"/>
                    </a:prstClr>
                  </a:outerShdw>
                </a:effectLst>
                <a:latin typeface="+mn-lt"/>
                <a:cs typeface="+mn-cs"/>
              </a:rPr>
              <a:t>Сохраним мир чистым!</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3554" name="Picture 2" descr="C:\Users\user\Desktop\учитель года\hqdefault.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4578" name="Picture 2" descr="C:\Users\user\Desktop\учитель года\hello_html_m6e4cfd51 (2).jpg"/>
          <p:cNvPicPr>
            <a:picLocks noChangeAspect="1" noChangeArrowheads="1"/>
          </p:cNvPicPr>
          <p:nvPr/>
        </p:nvPicPr>
        <p:blipFill>
          <a:blip r:embed="rId3"/>
          <a:srcRect/>
          <a:stretch>
            <a:fillRect/>
          </a:stretch>
        </p:blipFill>
        <p:spPr bwMode="auto">
          <a:xfrm>
            <a:off x="357188" y="1428750"/>
            <a:ext cx="8358187" cy="52149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5602" name="Picture 2" descr="C:\Users\user\Desktop\учитель года\690354.jpg"/>
          <p:cNvPicPr>
            <a:picLocks noChangeAspect="1" noChangeArrowheads="1"/>
          </p:cNvPicPr>
          <p:nvPr/>
        </p:nvPicPr>
        <p:blipFill>
          <a:blip r:embed="rId3"/>
          <a:srcRect/>
          <a:stretch>
            <a:fillRect/>
          </a:stretch>
        </p:blipFill>
        <p:spPr bwMode="auto">
          <a:xfrm>
            <a:off x="285750" y="1285875"/>
            <a:ext cx="7859713" cy="5214938"/>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6" name="Прямоугольник 2"/>
          <p:cNvSpPr>
            <a:spLocks noChangeArrowheads="1"/>
          </p:cNvSpPr>
          <p:nvPr/>
        </p:nvSpPr>
        <p:spPr bwMode="auto">
          <a:xfrm>
            <a:off x="1116013" y="1077913"/>
            <a:ext cx="6173787" cy="4664075"/>
          </a:xfrm>
          <a:prstGeom prst="rect">
            <a:avLst/>
          </a:prstGeom>
          <a:noFill/>
          <a:ln w="9525">
            <a:noFill/>
            <a:miter lim="800000"/>
            <a:headEnd/>
            <a:tailEnd/>
          </a:ln>
        </p:spPr>
        <p:txBody>
          <a:bodyPr>
            <a:spAutoFit/>
          </a:bodyPr>
          <a:lstStyle/>
          <a:p>
            <a:pPr fontAlgn="t">
              <a:lnSpc>
                <a:spcPct val="107000"/>
              </a:lnSpc>
            </a:pPr>
            <a:r>
              <a:rPr lang="ru-RU" sz="2800">
                <a:solidFill>
                  <a:srgbClr val="000000"/>
                </a:solidFill>
                <a:latin typeface="Times New Roman" pitchFamily="18" charset="0"/>
                <a:cs typeface="Times New Roman" pitchFamily="18" charset="0"/>
              </a:rPr>
              <a:t>Один из самых активных помощников в борьбе за чистый воздух – растения. Это наши фильтры, они впитывают углекислый газ, который мы выдыхаем и перерабатывают его в кислород, которым мы дышим.</a:t>
            </a:r>
            <a:endParaRPr lang="ru-RU" sz="2000">
              <a:latin typeface="Calibri" pitchFamily="34" charset="0"/>
              <a:ea typeface="Calibri" pitchFamily="34" charset="0"/>
              <a:cs typeface="Times New Roman" pitchFamily="18" charset="0"/>
            </a:endParaRPr>
          </a:p>
          <a:p>
            <a:pPr fontAlgn="t">
              <a:lnSpc>
                <a:spcPct val="107000"/>
              </a:lnSpc>
            </a:pPr>
            <a:r>
              <a:rPr lang="ru-RU" sz="2800">
                <a:solidFill>
                  <a:srgbClr val="000000"/>
                </a:solidFill>
                <a:latin typeface="Times New Roman" pitchFamily="18" charset="0"/>
                <a:cs typeface="Times New Roman" pitchFamily="18" charset="0"/>
              </a:rPr>
              <a:t>Если каждый посадит хотя бы по одному дереву – наша планета будет намного чище и зеленее. </a:t>
            </a:r>
            <a:endParaRPr lang="ru-RU" sz="2000">
              <a:latin typeface="Calibri" pitchFamily="34" charset="0"/>
            </a:endParaRPr>
          </a:p>
          <a:p>
            <a:pPr fontAlgn="t">
              <a:lnSpc>
                <a:spcPct val="107000"/>
              </a:lnSpc>
            </a:pPr>
            <a:r>
              <a:rPr lang="ru-RU" sz="2800">
                <a:solidFill>
                  <a:srgbClr val="000000"/>
                </a:solidFill>
                <a:latin typeface="Times New Roman" pitchFamily="18" charset="0"/>
                <a:cs typeface="Times New Roman" pitchFamily="18" charset="0"/>
              </a:rPr>
              <a:t>Берегите природу!</a:t>
            </a:r>
            <a:endParaRPr lang="ru-RU" sz="2000">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7650" name="Picture 2" descr="C:\Users\user\Desktop\учитель года\00_00.jpg"/>
          <p:cNvPicPr>
            <a:picLocks noChangeAspect="1" noChangeArrowheads="1"/>
          </p:cNvPicPr>
          <p:nvPr/>
        </p:nvPicPr>
        <p:blipFill>
          <a:blip r:embed="rId3"/>
          <a:srcRect/>
          <a:stretch>
            <a:fillRect/>
          </a:stretch>
        </p:blipFill>
        <p:spPr bwMode="auto">
          <a:xfrm>
            <a:off x="0" y="0"/>
            <a:ext cx="9144000" cy="68326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8674" name="Picture 2" descr="C:\Users\user\Desktop\учитель года\4197.jpg"/>
          <p:cNvPicPr>
            <a:picLocks noChangeAspect="1" noChangeArrowheads="1"/>
          </p:cNvPicPr>
          <p:nvPr/>
        </p:nvPicPr>
        <p:blipFill>
          <a:blip r:embed="rId3"/>
          <a:srcRect/>
          <a:stretch>
            <a:fillRect/>
          </a:stretch>
        </p:blipFill>
        <p:spPr bwMode="auto">
          <a:xfrm>
            <a:off x="0" y="-173038"/>
            <a:ext cx="9144000" cy="7204076"/>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2" name="Picture 2" descr="C:\Users\user\Desktop\учитель года\2537979848.jpg"/>
          <p:cNvPicPr>
            <a:picLocks noChangeAspect="1" noChangeArrowheads="1"/>
          </p:cNvPicPr>
          <p:nvPr/>
        </p:nvPicPr>
        <p:blipFill>
          <a:blip r:embed="rId3"/>
          <a:srcRect/>
          <a:stretch>
            <a:fillRect/>
          </a:stretch>
        </p:blipFill>
        <p:spPr bwMode="auto">
          <a:xfrm>
            <a:off x="1908175" y="2420938"/>
            <a:ext cx="5902325" cy="4427537"/>
          </a:xfrm>
          <a:prstGeom prst="rect">
            <a:avLst/>
          </a:prstGeom>
          <a:noFill/>
          <a:ln w="9525">
            <a:noFill/>
            <a:miter lim="800000"/>
            <a:headEnd/>
            <a:tailEnd/>
          </a:ln>
        </p:spPr>
      </p:pic>
      <p:sp>
        <p:nvSpPr>
          <p:cNvPr id="15363" name="Прямоугольник 2"/>
          <p:cNvSpPr>
            <a:spLocks noChangeArrowheads="1"/>
          </p:cNvSpPr>
          <p:nvPr/>
        </p:nvSpPr>
        <p:spPr bwMode="auto">
          <a:xfrm>
            <a:off x="395288" y="981075"/>
            <a:ext cx="7632700" cy="1465263"/>
          </a:xfrm>
          <a:prstGeom prst="rect">
            <a:avLst/>
          </a:prstGeom>
          <a:noFill/>
          <a:ln w="9525">
            <a:noFill/>
            <a:miter lim="800000"/>
            <a:headEnd/>
            <a:tailEnd/>
          </a:ln>
        </p:spPr>
        <p:txBody>
          <a:bodyPr>
            <a:spAutoFit/>
          </a:bodyPr>
          <a:lstStyle/>
          <a:p>
            <a:r>
              <a:rPr lang="ru-RU" u="sng">
                <a:solidFill>
                  <a:srgbClr val="000000"/>
                </a:solidFill>
                <a:latin typeface="Times New Roman" pitchFamily="18" charset="0"/>
              </a:rPr>
              <a:t>Экология</a:t>
            </a:r>
            <a:r>
              <a:rPr lang="ru-RU">
                <a:solidFill>
                  <a:srgbClr val="000000"/>
                </a:solidFill>
                <a:latin typeface="Times New Roman" pitchFamily="18" charset="0"/>
              </a:rPr>
              <a:t> в переводе с греческого означает : экос- дом, логос – наука, получается- наука о доме. Это наука о взаимоотношениях между человеком и окружающей средой. Экология изучает, как растения, животные, люди живут вместе, влияют друг на друга и на окружающую среду.</a:t>
            </a:r>
            <a:endParaRPr lang="ru-RU">
              <a:latin typeface="Calibri" pitchFamily="34" charset="0"/>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6386" name="Picture 4" descr="C:\Users\user\Desktop\учитель года\cd6096.jpg"/>
          <p:cNvPicPr>
            <a:picLocks noChangeAspect="1" noChangeArrowheads="1"/>
          </p:cNvPicPr>
          <p:nvPr/>
        </p:nvPicPr>
        <p:blipFill>
          <a:blip r:embed="rId3"/>
          <a:srcRect r="3944" b="22382"/>
          <a:stretch>
            <a:fillRect/>
          </a:stretch>
        </p:blipFill>
        <p:spPr bwMode="auto">
          <a:xfrm>
            <a:off x="5059363" y="4429125"/>
            <a:ext cx="4049712" cy="2384425"/>
          </a:xfrm>
          <a:prstGeom prst="rect">
            <a:avLst/>
          </a:prstGeom>
          <a:noFill/>
          <a:ln w="9525">
            <a:noFill/>
            <a:miter lim="800000"/>
            <a:headEnd/>
            <a:tailEnd/>
          </a:ln>
        </p:spPr>
      </p:pic>
      <p:pic>
        <p:nvPicPr>
          <p:cNvPr id="16387" name="Picture 6" descr="C:\Users\user\Desktop\учитель года\original.jpeg"/>
          <p:cNvPicPr>
            <a:picLocks noChangeAspect="1" noChangeArrowheads="1"/>
          </p:cNvPicPr>
          <p:nvPr/>
        </p:nvPicPr>
        <p:blipFill>
          <a:blip r:embed="rId4"/>
          <a:srcRect r="9142"/>
          <a:stretch>
            <a:fillRect/>
          </a:stretch>
        </p:blipFill>
        <p:spPr bwMode="auto">
          <a:xfrm>
            <a:off x="4478338" y="981075"/>
            <a:ext cx="4630737" cy="3821113"/>
          </a:xfrm>
          <a:prstGeom prst="rect">
            <a:avLst/>
          </a:prstGeom>
          <a:noFill/>
          <a:ln w="9525">
            <a:noFill/>
            <a:miter lim="800000"/>
            <a:headEnd/>
            <a:tailEnd/>
          </a:ln>
        </p:spPr>
      </p:pic>
      <p:pic>
        <p:nvPicPr>
          <p:cNvPr id="16388" name="Picture 9" descr="C:\Users\user\Desktop\учитель года\8f49366e9586c70e7c9f9ccebda8bc11_XL.jpg"/>
          <p:cNvPicPr>
            <a:picLocks noChangeAspect="1" noChangeArrowheads="1"/>
          </p:cNvPicPr>
          <p:nvPr/>
        </p:nvPicPr>
        <p:blipFill>
          <a:blip r:embed="rId5"/>
          <a:srcRect/>
          <a:stretch>
            <a:fillRect/>
          </a:stretch>
        </p:blipFill>
        <p:spPr bwMode="auto">
          <a:xfrm>
            <a:off x="19050" y="981075"/>
            <a:ext cx="4459288" cy="3671888"/>
          </a:xfrm>
          <a:prstGeom prst="rect">
            <a:avLst/>
          </a:prstGeom>
          <a:noFill/>
          <a:ln w="9525">
            <a:noFill/>
            <a:miter lim="800000"/>
            <a:headEnd/>
            <a:tailEnd/>
          </a:ln>
        </p:spPr>
      </p:pic>
      <p:pic>
        <p:nvPicPr>
          <p:cNvPr id="16389" name="Picture 5" descr="C:\Users\user\Desktop\учитель года\aeb91eb8f8cbe7ad65903a330375bd48.jpg"/>
          <p:cNvPicPr>
            <a:picLocks noChangeAspect="1" noChangeArrowheads="1"/>
          </p:cNvPicPr>
          <p:nvPr/>
        </p:nvPicPr>
        <p:blipFill>
          <a:blip r:embed="rId6"/>
          <a:srcRect l="691" t="-153" r="-691" b="22263"/>
          <a:stretch>
            <a:fillRect/>
          </a:stretch>
        </p:blipFill>
        <p:spPr bwMode="auto">
          <a:xfrm>
            <a:off x="34925" y="4365625"/>
            <a:ext cx="5137150" cy="2447925"/>
          </a:xfrm>
          <a:prstGeom prst="rect">
            <a:avLst/>
          </a:prstGeom>
          <a:noFill/>
          <a:ln w="9525">
            <a:noFill/>
            <a:miter lim="800000"/>
            <a:headEnd/>
            <a:tailEnd/>
          </a:ln>
        </p:spPr>
      </p:pic>
      <p:pic>
        <p:nvPicPr>
          <p:cNvPr id="16390" name="Picture 8" descr="C:\Users\user\Desktop\учитель года\planet-earth-hand-2838143.jpg"/>
          <p:cNvPicPr>
            <a:picLocks noChangeAspect="1" noChangeArrowheads="1"/>
          </p:cNvPicPr>
          <p:nvPr/>
        </p:nvPicPr>
        <p:blipFill>
          <a:blip r:embed="rId7"/>
          <a:srcRect/>
          <a:stretch>
            <a:fillRect/>
          </a:stretch>
        </p:blipFill>
        <p:spPr bwMode="auto">
          <a:xfrm>
            <a:off x="2643188" y="2143125"/>
            <a:ext cx="3357562" cy="2792413"/>
          </a:xfrm>
          <a:prstGeom prst="rect">
            <a:avLst/>
          </a:prstGeom>
          <a:noFill/>
          <a:ln w="9525">
            <a:noFill/>
            <a:miter lim="800000"/>
            <a:headEnd/>
            <a:tailEnd/>
          </a:ln>
        </p:spPr>
      </p:pic>
      <p:sp>
        <p:nvSpPr>
          <p:cNvPr id="16391" name="Прямоугольник 2"/>
          <p:cNvSpPr>
            <a:spLocks noChangeArrowheads="1"/>
          </p:cNvSpPr>
          <p:nvPr/>
        </p:nvSpPr>
        <p:spPr bwMode="auto">
          <a:xfrm>
            <a:off x="-252413" y="222250"/>
            <a:ext cx="6904038" cy="619125"/>
          </a:xfrm>
          <a:prstGeom prst="rect">
            <a:avLst/>
          </a:prstGeom>
          <a:noFill/>
          <a:ln w="9525">
            <a:noFill/>
            <a:miter lim="800000"/>
            <a:headEnd/>
            <a:tailEnd/>
          </a:ln>
        </p:spPr>
        <p:txBody>
          <a:bodyPr wrap="none">
            <a:spAutoFit/>
          </a:bodyPr>
          <a:lstStyle/>
          <a:p>
            <a:pPr marL="457200" fontAlgn="t">
              <a:lnSpc>
                <a:spcPct val="107000"/>
              </a:lnSpc>
              <a:spcAft>
                <a:spcPts val="1200"/>
              </a:spcAft>
            </a:pPr>
            <a:r>
              <a:rPr lang="ru-RU" sz="3200" b="1">
                <a:solidFill>
                  <a:srgbClr val="FF0000"/>
                </a:solidFill>
                <a:latin typeface="Times New Roman" pitchFamily="18" charset="0"/>
                <a:cs typeface="Times New Roman" pitchFamily="18" charset="0"/>
              </a:rPr>
              <a:t>Как мы убиваем нашу экологию?</a:t>
            </a:r>
            <a:endParaRPr lang="ru-RU" sz="2400" b="1">
              <a:solidFill>
                <a:srgbClr val="FF0000"/>
              </a:solidFill>
              <a:latin typeface="Calibri" pitchFamily="34" charset="0"/>
              <a:ea typeface="Calibri" pitchFamily="34" charset="0"/>
              <a:cs typeface="Times New Roman" pitchFamily="18" charset="0"/>
            </a:endParaRPr>
          </a:p>
        </p:txBody>
      </p:sp>
    </p:spTree>
  </p:cSld>
  <p:clrMapOvr>
    <a:masterClrMapping/>
  </p:clrMapOvr>
  <p:transition spd="slow">
    <p:wheel spokes="2"/>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0" name="Прямоугольник 2"/>
          <p:cNvSpPr>
            <a:spLocks noChangeArrowheads="1"/>
          </p:cNvSpPr>
          <p:nvPr/>
        </p:nvSpPr>
        <p:spPr bwMode="auto">
          <a:xfrm>
            <a:off x="539750" y="1125538"/>
            <a:ext cx="7958138" cy="5164137"/>
          </a:xfrm>
          <a:prstGeom prst="rect">
            <a:avLst/>
          </a:prstGeom>
          <a:noFill/>
          <a:ln w="9525">
            <a:noFill/>
            <a:miter lim="800000"/>
            <a:headEnd/>
            <a:tailEnd/>
          </a:ln>
        </p:spPr>
        <p:txBody>
          <a:bodyPr>
            <a:spAutoFit/>
          </a:bodyPr>
          <a:lstStyle/>
          <a:p>
            <a:pPr marL="457200" algn="ctr" fontAlgn="t">
              <a:lnSpc>
                <a:spcPct val="107000"/>
              </a:lnSpc>
              <a:spcAft>
                <a:spcPts val="1200"/>
              </a:spcAft>
            </a:pPr>
            <a:r>
              <a:rPr lang="ru-RU" b="1" u="sng">
                <a:solidFill>
                  <a:srgbClr val="000000"/>
                </a:solidFill>
                <a:latin typeface="Times New Roman" pitchFamily="18" charset="0"/>
                <a:cs typeface="Times New Roman" pitchFamily="18" charset="0"/>
              </a:rPr>
              <a:t> Привычка № 1. Неправильное употребление воды.</a:t>
            </a:r>
          </a:p>
          <a:p>
            <a:pPr marL="457200" fontAlgn="t">
              <a:lnSpc>
                <a:spcPct val="107000"/>
              </a:lnSpc>
              <a:spcAft>
                <a:spcPts val="1200"/>
              </a:spcAft>
            </a:pPr>
            <a:r>
              <a:rPr lang="ru-RU" b="1" u="sng">
                <a:solidFill>
                  <a:srgbClr val="000000"/>
                </a:solidFill>
                <a:latin typeface="Times New Roman" pitchFamily="18" charset="0"/>
                <a:cs typeface="Times New Roman" pitchFamily="18" charset="0"/>
              </a:rPr>
              <a:t/>
            </a:r>
            <a:br>
              <a:rPr lang="ru-RU" b="1" u="sng">
                <a:solidFill>
                  <a:srgbClr val="000000"/>
                </a:solidFill>
                <a:latin typeface="Times New Roman" pitchFamily="18" charset="0"/>
                <a:cs typeface="Times New Roman" pitchFamily="18" charset="0"/>
              </a:rPr>
            </a:br>
            <a:r>
              <a:rPr lang="ru-RU">
                <a:solidFill>
                  <a:srgbClr val="000000"/>
                </a:solidFill>
                <a:latin typeface="Times New Roman" pitchFamily="18" charset="0"/>
                <a:cs typeface="Times New Roman" pitchFamily="18" charset="0"/>
              </a:rPr>
              <a:t>Без воды не было бы жизни на земле. Наибольшая часть воды (почти 98%) содержится в мировом океане, остальная вода находится под землей, в реках и озерах, атмосфере и ледниках. </a:t>
            </a:r>
            <a:endParaRPr lang="ru-RU" sz="1400">
              <a:latin typeface="Calibri" pitchFamily="34" charset="0"/>
              <a:ea typeface="Calibri" pitchFamily="34" charset="0"/>
              <a:cs typeface="Times New Roman" pitchFamily="18" charset="0"/>
            </a:endParaRPr>
          </a:p>
          <a:p>
            <a:pPr marL="457200" fontAlgn="t">
              <a:lnSpc>
                <a:spcPct val="107000"/>
              </a:lnSpc>
              <a:spcAft>
                <a:spcPts val="1200"/>
              </a:spcAft>
            </a:pPr>
            <a:r>
              <a:rPr lang="ru-RU">
                <a:solidFill>
                  <a:srgbClr val="000000"/>
                </a:solidFill>
                <a:latin typeface="Times New Roman" pitchFamily="18" charset="0"/>
                <a:cs typeface="Times New Roman" pitchFamily="18" charset="0"/>
              </a:rPr>
              <a:t>Пресная вода составляет лишь 3% от всей воды на Земле, причем только лишь 1% годится для использования человеком. </a:t>
            </a:r>
            <a:endParaRPr lang="ru-RU" sz="1400">
              <a:latin typeface="Calibri" pitchFamily="34" charset="0"/>
            </a:endParaRPr>
          </a:p>
          <a:p>
            <a:pPr marL="457200" fontAlgn="t">
              <a:lnSpc>
                <a:spcPct val="107000"/>
              </a:lnSpc>
              <a:spcAft>
                <a:spcPts val="1200"/>
              </a:spcAft>
            </a:pPr>
            <a:r>
              <a:rPr lang="ru-RU">
                <a:solidFill>
                  <a:srgbClr val="000000"/>
                </a:solidFill>
                <a:latin typeface="Times New Roman" pitchFamily="18" charset="0"/>
                <a:cs typeface="Times New Roman" pitchFamily="18" charset="0"/>
              </a:rPr>
              <a:t>На данный момент более 750 миллионов людей имеют проблемы с доступом к чистой пресной воде. </a:t>
            </a:r>
            <a:endParaRPr lang="ru-RU" sz="1400">
              <a:latin typeface="Calibri" pitchFamily="34" charset="0"/>
            </a:endParaRPr>
          </a:p>
          <a:p>
            <a:pPr marL="457200" fontAlgn="t">
              <a:lnSpc>
                <a:spcPct val="107000"/>
              </a:lnSpc>
              <a:spcAft>
                <a:spcPts val="1200"/>
              </a:spcAft>
            </a:pPr>
            <a:r>
              <a:rPr lang="ru-RU">
                <a:solidFill>
                  <a:srgbClr val="000000"/>
                </a:solidFill>
                <a:latin typeface="Times New Roman" pitchFamily="18" charset="0"/>
                <a:cs typeface="Times New Roman" pitchFamily="18" charset="0"/>
              </a:rPr>
              <a:t>- Не забывайте закрывать кран, когда чистите зубы. Можно сэкономить около 4 литров воды в день. И 120 л в месяц! </a:t>
            </a:r>
            <a:endParaRPr lang="ru-RU" sz="1400">
              <a:latin typeface="Calibri" pitchFamily="34" charset="0"/>
            </a:endParaRPr>
          </a:p>
          <a:p>
            <a:pPr marL="457200" fontAlgn="t">
              <a:lnSpc>
                <a:spcPct val="107000"/>
              </a:lnSpc>
              <a:spcAft>
                <a:spcPts val="1200"/>
              </a:spcAft>
            </a:pPr>
            <a:r>
              <a:rPr lang="ru-RU">
                <a:solidFill>
                  <a:srgbClr val="000000"/>
                </a:solidFill>
                <a:latin typeface="Times New Roman" pitchFamily="18" charset="0"/>
                <a:cs typeface="Times New Roman" pitchFamily="18" charset="0"/>
              </a:rPr>
              <a:t>- Не запускайте полупустую стиральную машину</a:t>
            </a:r>
            <a:endParaRPr lang="ru-RU" sz="1400">
              <a:latin typeface="Calibri" pitchFamily="34" charset="0"/>
            </a:endParaRPr>
          </a:p>
          <a:p>
            <a:pPr marL="457200" fontAlgn="t">
              <a:lnSpc>
                <a:spcPct val="107000"/>
              </a:lnSpc>
              <a:spcAft>
                <a:spcPts val="1200"/>
              </a:spcAft>
            </a:pPr>
            <a:r>
              <a:rPr lang="ru-RU">
                <a:solidFill>
                  <a:srgbClr val="000000"/>
                </a:solidFill>
                <a:latin typeface="Times New Roman" pitchFamily="18" charset="0"/>
                <a:cs typeface="Times New Roman" pitchFamily="18" charset="0"/>
              </a:rPr>
              <a:t>- Не откладывайте починку сантехники на потом. (Из испорченного крана может вытечь более 25 л воды в день)</a:t>
            </a:r>
            <a:endParaRPr lang="ru-RU" sz="140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4" name="Прямоугольник 4"/>
          <p:cNvSpPr>
            <a:spLocks noChangeArrowheads="1"/>
          </p:cNvSpPr>
          <p:nvPr/>
        </p:nvSpPr>
        <p:spPr bwMode="auto">
          <a:xfrm>
            <a:off x="-304800" y="765175"/>
            <a:ext cx="9467850" cy="5932488"/>
          </a:xfrm>
          <a:prstGeom prst="rect">
            <a:avLst/>
          </a:prstGeom>
          <a:noFill/>
          <a:ln w="9525">
            <a:noFill/>
            <a:miter lim="800000"/>
            <a:headEnd/>
            <a:tailEnd/>
          </a:ln>
        </p:spPr>
        <p:txBody>
          <a:bodyPr>
            <a:spAutoFit/>
          </a:bodyPr>
          <a:lstStyle/>
          <a:p>
            <a:pPr marL="457200" algn="ctr" fontAlgn="t">
              <a:lnSpc>
                <a:spcPct val="107000"/>
              </a:lnSpc>
              <a:spcAft>
                <a:spcPts val="1200"/>
              </a:spcAft>
            </a:pPr>
            <a:r>
              <a:rPr lang="ru-RU" sz="1400" b="1" u="sng">
                <a:solidFill>
                  <a:srgbClr val="000000"/>
                </a:solidFill>
                <a:latin typeface="Times New Roman" pitchFamily="18" charset="0"/>
                <a:cs typeface="Times New Roman" pitchFamily="18" charset="0"/>
              </a:rPr>
              <a:t>Привычка № 2. Неэкономичное расходование электроэнергии</a:t>
            </a:r>
          </a:p>
          <a:p>
            <a:pPr marL="457200" algn="ctr" fontAlgn="t">
              <a:lnSpc>
                <a:spcPct val="107000"/>
              </a:lnSpc>
              <a:spcAft>
                <a:spcPts val="1200"/>
              </a:spcAft>
            </a:pPr>
            <a:endParaRPr lang="ru-RU" sz="1400" b="1">
              <a:latin typeface="Calibri" pitchFamily="34" charset="0"/>
              <a:ea typeface="Calibri" pitchFamily="34" charset="0"/>
              <a:cs typeface="Times New Roman" pitchFamily="18" charset="0"/>
            </a:endParaRPr>
          </a:p>
          <a:p>
            <a:pPr marL="457200" fontAlgn="t">
              <a:lnSpc>
                <a:spcPct val="107000"/>
              </a:lnSpc>
              <a:spcAft>
                <a:spcPts val="1200"/>
              </a:spcAft>
            </a:pPr>
            <a:r>
              <a:rPr lang="ru-RU" sz="1400">
                <a:solidFill>
                  <a:srgbClr val="2C3B4E"/>
                </a:solidFill>
                <a:latin typeface="Times New Roman" pitchFamily="18" charset="0"/>
                <a:ea typeface="Calibri" pitchFamily="34" charset="0"/>
                <a:cs typeface="Times New Roman" pitchFamily="18" charset="0"/>
              </a:rPr>
              <a:t>Всем известно, что экономить электроэнергию нужно для того, чтобы уменьшить вредное воздействие на окружающую среду. </a:t>
            </a:r>
            <a:r>
              <a:rPr lang="ru-RU" sz="1400">
                <a:latin typeface="Calibri" pitchFamily="34" charset="0"/>
                <a:ea typeface="Calibri" pitchFamily="34" charset="0"/>
                <a:cs typeface="Times New Roman" pitchFamily="18" charset="0"/>
              </a:rPr>
              <a:t> Теплоэлектростанции используют уголь, газ или нефть, то есть невозобновляемые запасы полезных ископаемых, и выбрасывают углекислый газ в атмосферу. В случае с атомной электростанцией проблема заключается в тех радиоактивных отходах, которые еще не научились перерабатывать так, чтобы сделать их абсолютно безопасными для окружающей среды.    Даже гидроэлектростанции, которые получают электричество за счет энергии падающей воды, вредят экологии: их строительство приводит к затоплению ценных сельскохозяйственных земель, разрушению существующих экосистем, изменению климата. Таким образом, любая электростанция наносит вред окружающей среде, но если каждый из нас будет экономить электроэнергию, внедряя энергосберегающие технологии или вовремя выключая свет, значительно снизится необходимая мощность электрических станций. </a:t>
            </a:r>
          </a:p>
          <a:p>
            <a:pPr marL="457200" fontAlgn="t">
              <a:lnSpc>
                <a:spcPct val="107000"/>
              </a:lnSpc>
              <a:spcAft>
                <a:spcPts val="1200"/>
              </a:spcAft>
            </a:pPr>
            <a:r>
              <a:rPr lang="ru-RU" sz="1400">
                <a:solidFill>
                  <a:srgbClr val="2C3B4E"/>
                </a:solidFill>
                <a:latin typeface="Times New Roman" pitchFamily="18" charset="0"/>
                <a:ea typeface="Calibri" pitchFamily="34" charset="0"/>
                <a:cs typeface="Times New Roman" pitchFamily="18" charset="0"/>
              </a:rPr>
              <a:t>- Заменить лампы накаливания, энергосберегающими или диодными лампами.</a:t>
            </a:r>
            <a:endParaRPr lang="ru-RU" sz="1400">
              <a:latin typeface="Calibri" pitchFamily="34" charset="0"/>
              <a:ea typeface="Calibri" pitchFamily="34" charset="0"/>
              <a:cs typeface="Times New Roman" pitchFamily="18" charset="0"/>
            </a:endParaRPr>
          </a:p>
          <a:p>
            <a:pPr marL="457200" fontAlgn="t">
              <a:lnSpc>
                <a:spcPct val="107000"/>
              </a:lnSpc>
              <a:spcAft>
                <a:spcPts val="1200"/>
              </a:spcAft>
            </a:pPr>
            <a:r>
              <a:rPr lang="ru-RU" sz="1400">
                <a:solidFill>
                  <a:srgbClr val="2C3B4E"/>
                </a:solidFill>
                <a:latin typeface="Times New Roman" pitchFamily="18" charset="0"/>
                <a:ea typeface="Calibri" pitchFamily="34" charset="0"/>
                <a:cs typeface="Times New Roman" pitchFamily="18" charset="0"/>
              </a:rPr>
              <a:t>- Периодически протирайте лампочки: хорошо протертая лампочка светит на 10 - 15% ярче грязной, запыленной.</a:t>
            </a:r>
            <a:endParaRPr lang="ru-RU" sz="1400">
              <a:latin typeface="Calibri" pitchFamily="34" charset="0"/>
              <a:ea typeface="Calibri" pitchFamily="34" charset="0"/>
              <a:cs typeface="Times New Roman" pitchFamily="18" charset="0"/>
            </a:endParaRPr>
          </a:p>
          <a:p>
            <a:pPr marL="457200" fontAlgn="t">
              <a:lnSpc>
                <a:spcPct val="107000"/>
              </a:lnSpc>
              <a:spcAft>
                <a:spcPts val="1200"/>
              </a:spcAft>
            </a:pPr>
            <a:r>
              <a:rPr lang="ru-RU" sz="1400">
                <a:solidFill>
                  <a:srgbClr val="2C3B4E"/>
                </a:solidFill>
                <a:latin typeface="Times New Roman" pitchFamily="18" charset="0"/>
                <a:ea typeface="Calibri" pitchFamily="34" charset="0"/>
                <a:cs typeface="Times New Roman" pitchFamily="18" charset="0"/>
              </a:rPr>
              <a:t>- Наиболее эффективно использовать в помещении местное, точечное освещение.</a:t>
            </a:r>
            <a:endParaRPr lang="ru-RU" sz="1400">
              <a:latin typeface="Calibri" pitchFamily="34" charset="0"/>
              <a:ea typeface="Calibri" pitchFamily="34" charset="0"/>
              <a:cs typeface="Times New Roman" pitchFamily="18" charset="0"/>
            </a:endParaRPr>
          </a:p>
          <a:p>
            <a:pPr marL="457200" fontAlgn="t">
              <a:lnSpc>
                <a:spcPct val="107000"/>
              </a:lnSpc>
              <a:spcAft>
                <a:spcPts val="1200"/>
              </a:spcAft>
            </a:pPr>
            <a:r>
              <a:rPr lang="ru-RU" sz="1400">
                <a:solidFill>
                  <a:srgbClr val="2C3B4E"/>
                </a:solidFill>
                <a:latin typeface="Times New Roman" pitchFamily="18" charset="0"/>
                <a:ea typeface="Calibri" pitchFamily="34" charset="0"/>
                <a:cs typeface="Times New Roman" pitchFamily="18" charset="0"/>
              </a:rPr>
              <a:t>- Не стоит забывать и о главном правиле: уходя, гасите свет!</a:t>
            </a:r>
            <a:endParaRPr lang="ru-RU" sz="1400">
              <a:latin typeface="Calibri" pitchFamily="34" charset="0"/>
              <a:ea typeface="Calibri" pitchFamily="34" charset="0"/>
              <a:cs typeface="Times New Roman" pitchFamily="18" charset="0"/>
            </a:endParaRPr>
          </a:p>
          <a:p>
            <a:pPr marL="457200" fontAlgn="t">
              <a:lnSpc>
                <a:spcPct val="107000"/>
              </a:lnSpc>
              <a:spcAft>
                <a:spcPts val="1200"/>
              </a:spcAft>
            </a:pPr>
            <a:r>
              <a:rPr lang="ru-RU" sz="1400">
                <a:solidFill>
                  <a:srgbClr val="2C3B4E"/>
                </a:solidFill>
                <a:latin typeface="Times New Roman" pitchFamily="18" charset="0"/>
                <a:ea typeface="Calibri" pitchFamily="34" charset="0"/>
                <a:cs typeface="Times New Roman" pitchFamily="18" charset="0"/>
              </a:rPr>
              <a:t>- Бытовые приборы потребляют энергию даже в режиме ожидания. Выключать электроприборы из сети.</a:t>
            </a:r>
            <a:endParaRPr lang="ru-RU" sz="1400">
              <a:latin typeface="Calibri" pitchFamily="34" charset="0"/>
              <a:ea typeface="Calibri" pitchFamily="34" charset="0"/>
              <a:cs typeface="Times New Roman" pitchFamily="18" charset="0"/>
            </a:endParaRPr>
          </a:p>
          <a:p>
            <a:pPr marL="457200" fontAlgn="t">
              <a:lnSpc>
                <a:spcPct val="107000"/>
              </a:lnSpc>
              <a:spcAft>
                <a:spcPts val="1200"/>
              </a:spcAft>
            </a:pPr>
            <a:r>
              <a:rPr lang="ru-RU" sz="1400">
                <a:solidFill>
                  <a:srgbClr val="2C3B4E"/>
                </a:solidFill>
                <a:latin typeface="Times New Roman" pitchFamily="18" charset="0"/>
                <a:ea typeface="Calibri" pitchFamily="34" charset="0"/>
                <a:cs typeface="Times New Roman" pitchFamily="18" charset="0"/>
              </a:rPr>
              <a:t>- Не допускайте работу приборов впустую: ведь многие из нас включают телевизор, компьютер или радио и уходят или занимаются другими делами.</a:t>
            </a:r>
            <a:endParaRPr lang="ru-RU" sz="1400">
              <a:latin typeface="Calibri" pitchFamily="34" charset="0"/>
              <a:ea typeface="Calibri" pitchFamily="34"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Прямоугольник 2"/>
          <p:cNvSpPr>
            <a:spLocks noChangeArrowheads="1"/>
          </p:cNvSpPr>
          <p:nvPr/>
        </p:nvSpPr>
        <p:spPr bwMode="auto">
          <a:xfrm>
            <a:off x="179388" y="1412875"/>
            <a:ext cx="9036050" cy="3879850"/>
          </a:xfrm>
          <a:prstGeom prst="rect">
            <a:avLst/>
          </a:prstGeom>
          <a:noFill/>
          <a:ln w="9525">
            <a:noFill/>
            <a:miter lim="800000"/>
            <a:headEnd/>
            <a:tailEnd/>
          </a:ln>
        </p:spPr>
        <p:txBody>
          <a:bodyPr>
            <a:spAutoFit/>
          </a:bodyPr>
          <a:lstStyle/>
          <a:p>
            <a:pPr marL="457200" algn="ctr" fontAlgn="t">
              <a:lnSpc>
                <a:spcPct val="107000"/>
              </a:lnSpc>
            </a:pPr>
            <a:r>
              <a:rPr lang="ru-RU" b="1" u="sng">
                <a:solidFill>
                  <a:srgbClr val="000000"/>
                </a:solidFill>
                <a:latin typeface="Times New Roman" pitchFamily="18" charset="0"/>
                <a:cs typeface="Times New Roman" pitchFamily="18" charset="0"/>
              </a:rPr>
              <a:t>Привычка № 3. Непрактичное применение упаковки</a:t>
            </a:r>
          </a:p>
          <a:p>
            <a:pPr marL="457200" fontAlgn="t">
              <a:lnSpc>
                <a:spcPct val="107000"/>
              </a:lnSpc>
            </a:pPr>
            <a:endParaRPr lang="ru-RU" u="sng">
              <a:solidFill>
                <a:srgbClr val="000000"/>
              </a:solidFill>
              <a:latin typeface="Times New Roman" pitchFamily="18" charset="0"/>
              <a:cs typeface="Times New Roman" pitchFamily="18" charset="0"/>
            </a:endParaRPr>
          </a:p>
          <a:p>
            <a:pPr marL="457200" fontAlgn="t">
              <a:lnSpc>
                <a:spcPct val="107000"/>
              </a:lnSpc>
            </a:pPr>
            <a:endParaRPr lang="ru-RU" sz="1400">
              <a:latin typeface="Calibri" pitchFamily="34" charset="0"/>
              <a:ea typeface="Calibri" pitchFamily="34" charset="0"/>
              <a:cs typeface="Times New Roman" pitchFamily="18" charset="0"/>
            </a:endParaRPr>
          </a:p>
          <a:p>
            <a:pPr marL="457200" fontAlgn="t">
              <a:lnSpc>
                <a:spcPct val="107000"/>
              </a:lnSpc>
            </a:pPr>
            <a:r>
              <a:rPr lang="ru-RU">
                <a:solidFill>
                  <a:srgbClr val="000000"/>
                </a:solidFill>
                <a:latin typeface="Times New Roman" pitchFamily="18" charset="0"/>
                <a:cs typeface="Times New Roman" pitchFamily="18" charset="0"/>
              </a:rPr>
              <a:t>Старайтесь не использовать лишнюю упаковку или использовать по возможности многоразовую. Покупая пластиковые пакеты в супермаркетах, вы совершаете бессмысленные траты, поскольку их повторное использование практически невозможно (по дороге пакет порвется, например). При этом каждый одноразовый пакет — это дополнительный мусор, ведь даже если пакеты считаются биоразлагаемыми — нет полной гарантии, что пакет действительно разложится. Для того, чтобы пакет разложился, необходимо соблюдение специальных условий (солнечный свет, тепло, доступ воздуха), которые в нашей стране, как правило, не соблюдаются из-за климатических условий и в связи с отсутствием необходимой инфраструктуры. Так что вместо бессмысленной и вредной для экологии покупки пакетов лучше приобрести красивую многоразовую сумку.</a:t>
            </a:r>
            <a:endParaRPr lang="ru-RU" sz="140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2" name="Прямоугольник 2"/>
          <p:cNvSpPr>
            <a:spLocks noChangeArrowheads="1"/>
          </p:cNvSpPr>
          <p:nvPr/>
        </p:nvSpPr>
        <p:spPr bwMode="auto">
          <a:xfrm>
            <a:off x="900113" y="1484313"/>
            <a:ext cx="7343775" cy="2693987"/>
          </a:xfrm>
          <a:prstGeom prst="rect">
            <a:avLst/>
          </a:prstGeom>
          <a:noFill/>
          <a:ln w="9525">
            <a:noFill/>
            <a:miter lim="800000"/>
            <a:headEnd/>
            <a:tailEnd/>
          </a:ln>
        </p:spPr>
        <p:txBody>
          <a:bodyPr>
            <a:spAutoFit/>
          </a:bodyPr>
          <a:lstStyle/>
          <a:p>
            <a:pPr algn="ctr" fontAlgn="t">
              <a:lnSpc>
                <a:spcPct val="107000"/>
              </a:lnSpc>
            </a:pPr>
            <a:r>
              <a:rPr lang="ru-RU" b="1" u="sng">
                <a:solidFill>
                  <a:srgbClr val="000000"/>
                </a:solidFill>
                <a:latin typeface="Times New Roman" pitchFamily="18" charset="0"/>
                <a:cs typeface="Times New Roman" pitchFamily="18" charset="0"/>
              </a:rPr>
              <a:t>Привычка № 4. Неразумное отношение к мусору.</a:t>
            </a:r>
          </a:p>
          <a:p>
            <a:pPr fontAlgn="t">
              <a:lnSpc>
                <a:spcPct val="107000"/>
              </a:lnSpc>
            </a:pPr>
            <a:endParaRPr lang="ru-RU" sz="1400">
              <a:latin typeface="Calibri" pitchFamily="34" charset="0"/>
              <a:ea typeface="Calibri" pitchFamily="34" charset="0"/>
              <a:cs typeface="Times New Roman" pitchFamily="18" charset="0"/>
            </a:endParaRPr>
          </a:p>
          <a:p>
            <a:pPr fontAlgn="t">
              <a:lnSpc>
                <a:spcPct val="107000"/>
              </a:lnSpc>
            </a:pPr>
            <a:r>
              <a:rPr lang="ru-RU">
                <a:solidFill>
                  <a:srgbClr val="000000"/>
                </a:solidFill>
                <a:latin typeface="Times New Roman" pitchFamily="18" charset="0"/>
                <a:cs typeface="Times New Roman" pitchFamily="18" charset="0"/>
              </a:rPr>
              <a:t>Сдавайте на переработку все, что может быть переработано. Это касается тех же пластиковых бутылок, батареек, макулатуры, стекла и металла (в многочисленных пунктах приема вторсырья вам подскажут, какой мусор годится и как его подготовить для сдачи). В противном случае, эти отходы просто копятся, занимая площади свалок и выделяя в окружающую среду опасные вещества. Кроме того, переработка сырья обеспечивает производительность целой отрасли и рабочие места.</a:t>
            </a:r>
            <a:endParaRPr lang="ru-RU" sz="1400">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6" name="Прямоугольник 2"/>
          <p:cNvSpPr>
            <a:spLocks noChangeArrowheads="1"/>
          </p:cNvSpPr>
          <p:nvPr/>
        </p:nvSpPr>
        <p:spPr bwMode="auto">
          <a:xfrm>
            <a:off x="684213" y="1844675"/>
            <a:ext cx="8261350" cy="2332038"/>
          </a:xfrm>
          <a:prstGeom prst="rect">
            <a:avLst/>
          </a:prstGeom>
          <a:noFill/>
          <a:ln w="9525">
            <a:noFill/>
            <a:miter lim="800000"/>
            <a:headEnd/>
            <a:tailEnd/>
          </a:ln>
        </p:spPr>
        <p:txBody>
          <a:bodyPr>
            <a:spAutoFit/>
          </a:bodyPr>
          <a:lstStyle/>
          <a:p>
            <a:pPr algn="ctr" fontAlgn="t">
              <a:lnSpc>
                <a:spcPct val="107000"/>
              </a:lnSpc>
            </a:pPr>
            <a:r>
              <a:rPr lang="ru-RU" b="1" u="sng">
                <a:solidFill>
                  <a:srgbClr val="000000"/>
                </a:solidFill>
                <a:latin typeface="Times New Roman" pitchFamily="18" charset="0"/>
                <a:cs typeface="Times New Roman" pitchFamily="18" charset="0"/>
              </a:rPr>
              <a:t>Привычка № 5. Необдуманная экологичность</a:t>
            </a:r>
          </a:p>
          <a:p>
            <a:pPr algn="ctr" fontAlgn="t">
              <a:lnSpc>
                <a:spcPct val="107000"/>
              </a:lnSpc>
            </a:pPr>
            <a:endParaRPr lang="ru-RU" sz="1400" b="1" u="sng">
              <a:solidFill>
                <a:srgbClr val="000000"/>
              </a:solidFill>
              <a:latin typeface="Times New Roman" pitchFamily="18" charset="0"/>
              <a:ea typeface="Calibri" pitchFamily="34" charset="0"/>
              <a:cs typeface="Times New Roman" pitchFamily="18" charset="0"/>
            </a:endParaRPr>
          </a:p>
          <a:p>
            <a:pPr algn="ctr" fontAlgn="t">
              <a:lnSpc>
                <a:spcPct val="107000"/>
              </a:lnSpc>
            </a:pPr>
            <a:endParaRPr lang="ru-RU" sz="1400" b="1">
              <a:latin typeface="Calibri" pitchFamily="34" charset="0"/>
              <a:ea typeface="Calibri" pitchFamily="34" charset="0"/>
              <a:cs typeface="Times New Roman" pitchFamily="18" charset="0"/>
            </a:endParaRPr>
          </a:p>
          <a:p>
            <a:pPr fontAlgn="t">
              <a:lnSpc>
                <a:spcPct val="107000"/>
              </a:lnSpc>
            </a:pPr>
            <a:r>
              <a:rPr lang="ru-RU">
                <a:solidFill>
                  <a:srgbClr val="000000"/>
                </a:solidFill>
                <a:latin typeface="Times New Roman" pitchFamily="18" charset="0"/>
                <a:cs typeface="Times New Roman" pitchFamily="18" charset="0"/>
              </a:rPr>
              <a:t>Внимательно читать состав и маркировку. Многие производители грешат нанесением знаков экосертификации, не соответствующих действительности или ничего не значащих в нашей стране. </a:t>
            </a:r>
            <a:endParaRPr lang="ru-RU" sz="1400">
              <a:latin typeface="Calibri" pitchFamily="34" charset="0"/>
            </a:endParaRPr>
          </a:p>
          <a:p>
            <a:pPr fontAlgn="t">
              <a:lnSpc>
                <a:spcPct val="107000"/>
              </a:lnSpc>
            </a:pPr>
            <a:r>
              <a:rPr lang="ru-RU">
                <a:solidFill>
                  <a:srgbClr val="000000"/>
                </a:solidFill>
                <a:latin typeface="Times New Roman" pitchFamily="18" charset="0"/>
                <a:cs typeface="Times New Roman" pitchFamily="18" charset="0"/>
              </a:rPr>
              <a:t>Соблюдая эти и другие простые экоправила, вы значительно приблизитесь к жизни в стиле «эко» и снизите антропогенную нагрузку на окружающую среду.</a:t>
            </a:r>
            <a:endParaRPr lang="ru-RU" sz="140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Users\user\Desktop\учитель года\img3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530" name="Picture 2" descr="C:\Users\user\Desktop\учитель года\img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TotalTime>
  <Words>604</Words>
  <Application>Microsoft Office PowerPoint</Application>
  <PresentationFormat>Экран (4:3)</PresentationFormat>
  <Paragraphs>33</Paragraphs>
  <Slides>15</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15</vt:i4>
      </vt:variant>
    </vt:vector>
  </HeadingPairs>
  <TitlesOfParts>
    <vt:vector size="19" baseType="lpstr">
      <vt:lpstr>Arial</vt:lpstr>
      <vt:lpstr>Calibri</vt:lpstr>
      <vt:lpstr>Times New Roman</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 СОШ №17 «Юнарм Ефимова Ирина Владимировна</dc:title>
  <dc:creator>user</dc:creator>
  <cp:lastModifiedBy>Admin</cp:lastModifiedBy>
  <cp:revision>51</cp:revision>
  <dcterms:created xsi:type="dcterms:W3CDTF">2018-01-20T13:57:52Z</dcterms:created>
  <dcterms:modified xsi:type="dcterms:W3CDTF">2020-04-29T11:56:58Z</dcterms:modified>
</cp:coreProperties>
</file>